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3"/>
  </p:notesMasterIdLst>
  <p:handoutMasterIdLst>
    <p:handoutMasterId r:id="rId4"/>
  </p:handoutMasterIdLst>
  <p:sldIdLst>
    <p:sldId id="278" r:id="rId2"/>
  </p:sldIdLst>
  <p:sldSz cx="32918400" cy="43891200"/>
  <p:notesSz cx="6858000" cy="9144000"/>
  <p:defaultTextStyle>
    <a:defPPr>
      <a:defRPr lang="en-US"/>
    </a:defPPr>
    <a:lvl1pPr marL="0" algn="l" defTabSz="325055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1pPr>
    <a:lvl2pPr marL="1625279" algn="l" defTabSz="325055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2pPr>
    <a:lvl3pPr marL="3250554" algn="l" defTabSz="325055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3pPr>
    <a:lvl4pPr marL="4875826" algn="l" defTabSz="325055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4pPr>
    <a:lvl5pPr marL="6501105" algn="l" defTabSz="325055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5pPr>
    <a:lvl6pPr marL="8126380" algn="l" defTabSz="325055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6pPr>
    <a:lvl7pPr marL="9751659" algn="l" defTabSz="325055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7pPr>
    <a:lvl8pPr marL="11376934" algn="l" defTabSz="325055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8pPr>
    <a:lvl9pPr marL="13002210" algn="l" defTabSz="325055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">
          <p15:clr>
            <a:srgbClr val="A4A3A4"/>
          </p15:clr>
        </p15:guide>
        <p15:guide id="2" pos="207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3C"/>
    <a:srgbClr val="D4E3DE"/>
    <a:srgbClr val="0B1F8F"/>
    <a:srgbClr val="A12B2F"/>
    <a:srgbClr val="007836"/>
    <a:srgbClr val="ECAA00"/>
    <a:srgbClr val="76777B"/>
    <a:srgbClr val="00609C"/>
    <a:srgbClr val="ECAC00"/>
    <a:srgbClr val="00A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5" autoAdjust="0"/>
    <p:restoredTop sz="93544" autoAdjust="0"/>
  </p:normalViewPr>
  <p:slideViewPr>
    <p:cSldViewPr snapToGrid="0" showGuides="1">
      <p:cViewPr>
        <p:scale>
          <a:sx n="23" d="100"/>
          <a:sy n="23" d="100"/>
        </p:scale>
        <p:origin x="1323" y="-1515"/>
      </p:cViewPr>
      <p:guideLst>
        <p:guide orient="horz" pos="6"/>
        <p:guide pos="2073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919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6795E-F386-0C49-942F-B1458A319E0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15C89-C29F-C54A-AE1C-F46793664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80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2527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625279" algn="l" defTabSz="162527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3250554" algn="l" defTabSz="162527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4875826" algn="l" defTabSz="162527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6501105" algn="l" defTabSz="162527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8126380" algn="l" defTabSz="162527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9751659" algn="l" defTabSz="162527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11376934" algn="l" defTabSz="162527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13002210" algn="l" defTabSz="162527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mple DOE">
    <p:bg>
      <p:bgPr>
        <a:solidFill>
          <a:srgbClr val="00583C">
            <a:alpha val="1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52"/>
          <p:cNvSpPr>
            <a:spLocks noGrp="1"/>
          </p:cNvSpPr>
          <p:nvPr>
            <p:ph sz="quarter" idx="58"/>
          </p:nvPr>
        </p:nvSpPr>
        <p:spPr>
          <a:xfrm>
            <a:off x="660400" y="7154738"/>
            <a:ext cx="31546800" cy="7391400"/>
          </a:xfrm>
          <a:ln w="3175" cap="sq" cmpd="sng">
            <a:solidFill>
              <a:schemeClr val="tx1">
                <a:alpha val="50000"/>
              </a:schemeClr>
            </a:solidFill>
            <a:prstDash val="solid"/>
            <a:round/>
          </a:ln>
        </p:spPr>
        <p:txBody>
          <a:bodyPr lIns="365760" tIns="822960" rIns="15819120" bIns="365760" anchor="t" anchorCtr="0"/>
          <a:lstStyle>
            <a:lvl1pPr marL="287338" indent="-287338">
              <a:lnSpc>
                <a:spcPct val="95000"/>
              </a:lnSpc>
              <a:spcBef>
                <a:spcPts val="600"/>
              </a:spcBef>
              <a:defRPr sz="3600"/>
            </a:lvl1pPr>
            <a:lvl2pPr marL="796925" indent="-361950">
              <a:lnSpc>
                <a:spcPct val="95000"/>
              </a:lnSpc>
              <a:defRPr sz="3600"/>
            </a:lvl2pPr>
            <a:lvl3pPr marL="1254125" indent="-266700">
              <a:lnSpc>
                <a:spcPct val="95000"/>
              </a:lnSpc>
              <a:defRPr sz="3600"/>
            </a:lvl3pPr>
            <a:lvl4pPr marL="1776413" indent="-347663">
              <a:lnSpc>
                <a:spcPct val="95000"/>
              </a:lnSpc>
              <a:defRPr sz="3600"/>
            </a:lvl4pPr>
            <a:lvl5pPr marL="2233613" indent="-357188">
              <a:lnSpc>
                <a:spcPct val="95000"/>
              </a:lnSpc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2"/>
          <p:cNvSpPr>
            <a:spLocks noGrp="1"/>
          </p:cNvSpPr>
          <p:nvPr>
            <p:ph sz="quarter" idx="57"/>
          </p:nvPr>
        </p:nvSpPr>
        <p:spPr>
          <a:xfrm>
            <a:off x="660400" y="15176322"/>
            <a:ext cx="31546800" cy="15417800"/>
          </a:xfrm>
          <a:ln w="3175" cap="sq" cmpd="sng">
            <a:solidFill>
              <a:schemeClr val="tx1">
                <a:alpha val="50000"/>
              </a:schemeClr>
            </a:solidFill>
            <a:prstDash val="solid"/>
            <a:round/>
          </a:ln>
        </p:spPr>
        <p:txBody>
          <a:bodyPr lIns="365760" tIns="822960" rIns="15819120" bIns="365760" anchor="t" anchorCtr="0"/>
          <a:lstStyle>
            <a:lvl1pPr marL="287338" indent="-287338">
              <a:lnSpc>
                <a:spcPct val="95000"/>
              </a:lnSpc>
              <a:spcBef>
                <a:spcPts val="600"/>
              </a:spcBef>
              <a:defRPr sz="3600"/>
            </a:lvl1pPr>
            <a:lvl2pPr marL="796925" indent="-361950">
              <a:lnSpc>
                <a:spcPct val="95000"/>
              </a:lnSpc>
              <a:defRPr sz="3600"/>
            </a:lvl2pPr>
            <a:lvl3pPr marL="1254125" indent="-266700">
              <a:lnSpc>
                <a:spcPct val="95000"/>
              </a:lnSpc>
              <a:defRPr sz="3600"/>
            </a:lvl3pPr>
            <a:lvl4pPr marL="1776413" indent="-347663">
              <a:lnSpc>
                <a:spcPct val="95000"/>
              </a:lnSpc>
              <a:defRPr sz="3600"/>
            </a:lvl4pPr>
            <a:lvl5pPr marL="2233613" indent="-357188">
              <a:lnSpc>
                <a:spcPct val="95000"/>
              </a:lnSpc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0" y="6096000"/>
            <a:ext cx="32918400" cy="457200"/>
          </a:xfrm>
          <a:prstGeom prst="rect">
            <a:avLst/>
          </a:prstGeom>
          <a:solidFill>
            <a:srgbClr val="00583C"/>
          </a:solidFill>
          <a:ln>
            <a:solidFill>
              <a:srgbClr val="0058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4159" tIns="135414" rIns="270830" bIns="135414" rtlCol="0" anchor="ctr"/>
          <a:lstStyle/>
          <a:p>
            <a:pPr lvl="0" defTabSz="2708316"/>
            <a:endParaRPr lang="en-US" sz="23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482725"/>
            <a:ext cx="31089600" cy="2631971"/>
          </a:xfrm>
        </p:spPr>
        <p:txBody>
          <a:bodyPr anchor="b"/>
          <a:lstStyle>
            <a:lvl1pPr>
              <a:defRPr lang="en-US" sz="10000" b="1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4523874"/>
            <a:ext cx="31100713" cy="1389991"/>
          </a:xfrm>
        </p:spPr>
        <p:txBody>
          <a:bodyPr bIns="0" anchor="t">
            <a:normAutofit/>
          </a:bodyPr>
          <a:lstStyle>
            <a:lvl1pPr marL="0" marR="0" indent="0" algn="l" defTabSz="16252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4400">
                <a:solidFill>
                  <a:schemeClr val="tx1">
                    <a:lumMod val="50000"/>
                  </a:schemeClr>
                </a:solidFill>
              </a:defRPr>
            </a:lvl1pPr>
            <a:lvl2pPr marL="1010153" indent="0">
              <a:buNone/>
              <a:defRPr/>
            </a:lvl2pPr>
            <a:lvl3pPr marL="2189603" indent="0">
              <a:buNone/>
              <a:defRPr/>
            </a:lvl3pPr>
            <a:lvl4pPr marL="3256194" indent="0">
              <a:buNone/>
              <a:defRPr/>
            </a:lvl4pPr>
            <a:lvl5pPr marL="4266347" indent="0">
              <a:buNone/>
              <a:defRPr/>
            </a:lvl5pPr>
          </a:lstStyle>
          <a:p>
            <a:pPr lvl="0"/>
            <a:r>
              <a:rPr lang="en-US" dirty="0"/>
              <a:t>Click to edit Researcher Names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0" y="41030833"/>
            <a:ext cx="32918400" cy="457200"/>
          </a:xfrm>
          <a:prstGeom prst="rect">
            <a:avLst/>
          </a:prstGeom>
          <a:solidFill>
            <a:srgbClr val="0058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4159" tIns="135414" rIns="270830" bIns="135414" rtlCol="0" anchor="ctr"/>
          <a:lstStyle/>
          <a:p>
            <a:pPr lvl="0" defTabSz="2708316"/>
            <a:endParaRPr lang="en-US" sz="2300" dirty="0"/>
          </a:p>
        </p:txBody>
      </p:sp>
      <p:sp>
        <p:nvSpPr>
          <p:cNvPr id="49" name="Content Placeholder 52"/>
          <p:cNvSpPr>
            <a:spLocks noGrp="1"/>
          </p:cNvSpPr>
          <p:nvPr userDrawn="1">
            <p:ph sz="quarter" idx="44"/>
          </p:nvPr>
        </p:nvSpPr>
        <p:spPr>
          <a:xfrm>
            <a:off x="660400" y="31245310"/>
            <a:ext cx="12801600" cy="7467600"/>
          </a:xfrm>
          <a:ln w="3175" cap="sq" cmpd="sng">
            <a:solidFill>
              <a:schemeClr val="tx1">
                <a:alpha val="50000"/>
              </a:schemeClr>
            </a:solidFill>
            <a:prstDash val="solid"/>
            <a:round/>
          </a:ln>
        </p:spPr>
        <p:txBody>
          <a:bodyPr lIns="365760" tIns="822960" rIns="365760" bIns="365760" anchor="t" anchorCtr="0"/>
          <a:lstStyle>
            <a:lvl1pPr marL="287338" indent="-287338">
              <a:lnSpc>
                <a:spcPct val="95000"/>
              </a:lnSpc>
              <a:spcBef>
                <a:spcPts val="300"/>
              </a:spcBef>
              <a:defRPr sz="3600"/>
            </a:lvl1pPr>
            <a:lvl2pPr marL="796925" indent="-361950">
              <a:lnSpc>
                <a:spcPct val="95000"/>
              </a:lnSpc>
              <a:defRPr sz="3600"/>
            </a:lvl2pPr>
            <a:lvl3pPr marL="1254125" indent="-266700">
              <a:lnSpc>
                <a:spcPct val="95000"/>
              </a:lnSpc>
              <a:defRPr sz="3600"/>
            </a:lvl3pPr>
            <a:lvl4pPr marL="1776413" indent="-347663">
              <a:lnSpc>
                <a:spcPct val="95000"/>
              </a:lnSpc>
              <a:defRPr sz="3600"/>
            </a:lvl4pPr>
            <a:lvl5pPr marL="2233613" indent="-357188">
              <a:lnSpc>
                <a:spcPct val="95000"/>
              </a:lnSpc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1" name="Text Placeholder 17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85800" y="39322510"/>
            <a:ext cx="31521400" cy="1320800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3600" b="1" i="1"/>
            </a:lvl1pPr>
            <a:lvl2pPr marL="1010153" indent="0">
              <a:buNone/>
              <a:defRPr sz="3600" b="1"/>
            </a:lvl2pPr>
            <a:lvl3pPr marL="2189603" indent="0">
              <a:buNone/>
              <a:defRPr sz="3600" b="1"/>
            </a:lvl3pPr>
            <a:lvl4pPr marL="3256194" indent="0">
              <a:buNone/>
              <a:defRPr sz="3600" b="1"/>
            </a:lvl4pPr>
            <a:lvl5pPr marL="4266347" indent="0">
              <a:buNone/>
              <a:defRPr sz="3600" b="1"/>
            </a:lvl5pPr>
          </a:lstStyle>
          <a:p>
            <a:pPr lvl="0"/>
            <a:r>
              <a:rPr lang="en-US" dirty="0"/>
              <a:t>Recent and relevant publications go here</a:t>
            </a:r>
          </a:p>
        </p:txBody>
      </p:sp>
      <p:sp>
        <p:nvSpPr>
          <p:cNvPr id="52" name="Text Placeholder 4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664327" y="31245310"/>
            <a:ext cx="12778623" cy="932196"/>
          </a:xfrm>
          <a:noFill/>
        </p:spPr>
        <p:txBody>
          <a:bodyPr lIns="365760" tIns="182880" rIns="91440" bIns="45720" anchor="t" anchorCtr="0"/>
          <a:lstStyle>
            <a:lvl1pPr marL="0" indent="0">
              <a:buNone/>
              <a:defRPr sz="4400" b="1">
                <a:solidFill>
                  <a:srgbClr val="232425"/>
                </a:solidFill>
              </a:defRPr>
            </a:lvl1pPr>
            <a:lvl2pPr marL="1010153" indent="0">
              <a:buNone/>
              <a:defRPr sz="3600" b="1">
                <a:solidFill>
                  <a:schemeClr val="bg1"/>
                </a:solidFill>
              </a:defRPr>
            </a:lvl2pPr>
            <a:lvl3pPr marL="2189603" indent="0">
              <a:buNone/>
              <a:defRPr sz="3600" b="1">
                <a:solidFill>
                  <a:schemeClr val="bg1"/>
                </a:solidFill>
              </a:defRPr>
            </a:lvl3pPr>
            <a:lvl4pPr marL="3256194" indent="0">
              <a:buNone/>
              <a:defRPr sz="3600" b="1">
                <a:solidFill>
                  <a:schemeClr val="bg1"/>
                </a:solidFill>
              </a:defRPr>
            </a:lvl4pPr>
            <a:lvl5pPr marL="4266347" indent="0">
              <a:buNone/>
              <a:defRPr sz="3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4087648" y="31245310"/>
            <a:ext cx="18151770" cy="932196"/>
          </a:xfrm>
          <a:noFill/>
        </p:spPr>
        <p:txBody>
          <a:bodyPr lIns="365760" tIns="182880" rIns="91440" bIns="45720" anchor="t" anchorCtr="0"/>
          <a:lstStyle>
            <a:lvl1pPr marL="0" indent="0">
              <a:buNone/>
              <a:defRPr sz="4400" b="1">
                <a:solidFill>
                  <a:srgbClr val="232425"/>
                </a:solidFill>
              </a:defRPr>
            </a:lvl1pPr>
            <a:lvl2pPr marL="1010153" indent="0">
              <a:buNone/>
              <a:defRPr sz="3600" b="1">
                <a:solidFill>
                  <a:schemeClr val="bg1"/>
                </a:solidFill>
              </a:defRPr>
            </a:lvl2pPr>
            <a:lvl3pPr marL="2189603" indent="0">
              <a:buNone/>
              <a:defRPr sz="3600" b="1">
                <a:solidFill>
                  <a:schemeClr val="bg1"/>
                </a:solidFill>
              </a:defRPr>
            </a:lvl3pPr>
            <a:lvl4pPr marL="3256194" indent="0">
              <a:buNone/>
              <a:defRPr sz="3600" b="1">
                <a:solidFill>
                  <a:schemeClr val="bg1"/>
                </a:solidFill>
              </a:defRPr>
            </a:lvl4pPr>
            <a:lvl5pPr marL="4266347" indent="0">
              <a:buNone/>
              <a:defRPr sz="3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660400" y="15176322"/>
            <a:ext cx="31568273" cy="992238"/>
          </a:xfrm>
          <a:noFill/>
        </p:spPr>
        <p:txBody>
          <a:bodyPr lIns="365760" tIns="182880" rIns="91440" bIns="45720" anchor="t" anchorCtr="0"/>
          <a:lstStyle>
            <a:lvl1pPr marL="0" indent="0">
              <a:buNone/>
              <a:defRPr sz="4400" b="1">
                <a:solidFill>
                  <a:srgbClr val="232425"/>
                </a:solidFill>
              </a:defRPr>
            </a:lvl1pPr>
            <a:lvl2pPr marL="1010153" indent="0">
              <a:buNone/>
              <a:defRPr sz="3600" b="1">
                <a:solidFill>
                  <a:schemeClr val="bg1"/>
                </a:solidFill>
              </a:defRPr>
            </a:lvl2pPr>
            <a:lvl3pPr marL="2189603" indent="0">
              <a:buNone/>
              <a:defRPr sz="3600" b="1">
                <a:solidFill>
                  <a:schemeClr val="bg1"/>
                </a:solidFill>
              </a:defRPr>
            </a:lvl3pPr>
            <a:lvl4pPr marL="3256194" indent="0">
              <a:buNone/>
              <a:defRPr sz="3600" b="1">
                <a:solidFill>
                  <a:schemeClr val="bg1"/>
                </a:solidFill>
              </a:defRPr>
            </a:lvl4pPr>
            <a:lvl5pPr marL="4266347" indent="0">
              <a:buNone/>
              <a:defRPr sz="3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660400" y="7154738"/>
            <a:ext cx="31568273" cy="888117"/>
          </a:xfrm>
          <a:noFill/>
        </p:spPr>
        <p:txBody>
          <a:bodyPr lIns="365760" tIns="182880" rIns="91440" bIns="45720" anchor="t" anchorCtr="0"/>
          <a:lstStyle>
            <a:lvl1pPr marL="0" indent="0">
              <a:buNone/>
              <a:defRPr sz="4400" b="1">
                <a:solidFill>
                  <a:srgbClr val="232425"/>
                </a:solidFill>
              </a:defRPr>
            </a:lvl1pPr>
            <a:lvl2pPr marL="1010153" indent="0">
              <a:buNone/>
              <a:defRPr sz="3600" b="1">
                <a:solidFill>
                  <a:schemeClr val="bg1"/>
                </a:solidFill>
              </a:defRPr>
            </a:lvl2pPr>
            <a:lvl3pPr marL="2189603" indent="0">
              <a:buNone/>
              <a:defRPr sz="3600" b="1">
                <a:solidFill>
                  <a:schemeClr val="bg1"/>
                </a:solidFill>
              </a:defRPr>
            </a:lvl3pPr>
            <a:lvl4pPr marL="3256194" indent="0">
              <a:buNone/>
              <a:defRPr sz="3600" b="1">
                <a:solidFill>
                  <a:schemeClr val="bg1"/>
                </a:solidFill>
              </a:defRPr>
            </a:lvl4pPr>
            <a:lvl5pPr marL="4266347" indent="0">
              <a:buNone/>
              <a:defRPr sz="3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Picture Placeholder 5"/>
          <p:cNvSpPr>
            <a:spLocks noGrp="1"/>
          </p:cNvSpPr>
          <p:nvPr userDrawn="1">
            <p:ph type="pic" sz="quarter" idx="50" hasCustomPrompt="1"/>
          </p:nvPr>
        </p:nvSpPr>
        <p:spPr>
          <a:xfrm>
            <a:off x="1166139" y="19933928"/>
            <a:ext cx="7154104" cy="474027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57" name="Picture Placeholder 5"/>
          <p:cNvSpPr>
            <a:spLocks noGrp="1"/>
          </p:cNvSpPr>
          <p:nvPr userDrawn="1">
            <p:ph type="pic" sz="quarter" idx="51" hasCustomPrompt="1"/>
          </p:nvPr>
        </p:nvSpPr>
        <p:spPr>
          <a:xfrm>
            <a:off x="8955222" y="19933928"/>
            <a:ext cx="7154104" cy="474027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58" name="Picture Placeholder 5"/>
          <p:cNvSpPr>
            <a:spLocks noGrp="1"/>
          </p:cNvSpPr>
          <p:nvPr userDrawn="1">
            <p:ph type="pic" sz="quarter" idx="52" hasCustomPrompt="1"/>
          </p:nvPr>
        </p:nvSpPr>
        <p:spPr>
          <a:xfrm>
            <a:off x="16763461" y="8039100"/>
            <a:ext cx="15133684" cy="626715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59" name="Picture Placeholder 5"/>
          <p:cNvSpPr>
            <a:spLocks noGrp="1"/>
          </p:cNvSpPr>
          <p:nvPr userDrawn="1">
            <p:ph type="pic" sz="quarter" idx="53" hasCustomPrompt="1"/>
          </p:nvPr>
        </p:nvSpPr>
        <p:spPr>
          <a:xfrm>
            <a:off x="17017452" y="25260300"/>
            <a:ext cx="7154104" cy="5091059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60" name="Picture Placeholder 5"/>
          <p:cNvSpPr>
            <a:spLocks noGrp="1"/>
          </p:cNvSpPr>
          <p:nvPr userDrawn="1">
            <p:ph type="pic" sz="quarter" idx="54" hasCustomPrompt="1"/>
          </p:nvPr>
        </p:nvSpPr>
        <p:spPr>
          <a:xfrm>
            <a:off x="24806535" y="25260300"/>
            <a:ext cx="7154104" cy="5091059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61" name="Picture Placeholder 5"/>
          <p:cNvSpPr>
            <a:spLocks noGrp="1"/>
          </p:cNvSpPr>
          <p:nvPr userDrawn="1">
            <p:ph type="pic" sz="quarter" idx="55" hasCustomPrompt="1"/>
          </p:nvPr>
        </p:nvSpPr>
        <p:spPr>
          <a:xfrm>
            <a:off x="17017451" y="16145819"/>
            <a:ext cx="14900855" cy="8528384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7" name="Content Placeholder 52"/>
          <p:cNvSpPr>
            <a:spLocks noGrp="1"/>
          </p:cNvSpPr>
          <p:nvPr userDrawn="1">
            <p:ph sz="quarter" idx="56"/>
          </p:nvPr>
        </p:nvSpPr>
        <p:spPr>
          <a:xfrm>
            <a:off x="14071600" y="31245311"/>
            <a:ext cx="18161000" cy="7467600"/>
          </a:xfrm>
          <a:ln w="3175" cap="sq" cmpd="sng">
            <a:solidFill>
              <a:schemeClr val="tx1">
                <a:alpha val="50000"/>
              </a:schemeClr>
            </a:solidFill>
            <a:prstDash val="solid"/>
            <a:round/>
          </a:ln>
        </p:spPr>
        <p:txBody>
          <a:bodyPr lIns="365760" tIns="822960" rIns="365760" bIns="365760" anchor="t" anchorCtr="0"/>
          <a:lstStyle>
            <a:lvl1pPr marL="287338" indent="-287338">
              <a:lnSpc>
                <a:spcPct val="95000"/>
              </a:lnSpc>
              <a:spcBef>
                <a:spcPts val="300"/>
              </a:spcBef>
              <a:defRPr sz="3600"/>
            </a:lvl1pPr>
            <a:lvl2pPr marL="796925" indent="-361950">
              <a:lnSpc>
                <a:spcPct val="95000"/>
              </a:lnSpc>
              <a:defRPr sz="3600"/>
            </a:lvl2pPr>
            <a:lvl3pPr marL="1254125" indent="-266700">
              <a:lnSpc>
                <a:spcPct val="95000"/>
              </a:lnSpc>
              <a:defRPr sz="3600"/>
            </a:lvl3pPr>
            <a:lvl4pPr marL="1776413" indent="-347663">
              <a:lnSpc>
                <a:spcPct val="95000"/>
              </a:lnSpc>
              <a:defRPr sz="3600"/>
            </a:lvl4pPr>
            <a:lvl5pPr marL="2233613" indent="-357188">
              <a:lnSpc>
                <a:spcPct val="95000"/>
              </a:lnSpc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0" name="Picture 29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0862" y="41500426"/>
            <a:ext cx="5534796" cy="1993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6" y="42029136"/>
            <a:ext cx="8803370" cy="93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7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7" y="1757687"/>
            <a:ext cx="30142443" cy="53052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7" y="10879970"/>
            <a:ext cx="30142443" cy="28305761"/>
          </a:xfrm>
          <a:prstGeom prst="rect">
            <a:avLst/>
          </a:prstGeom>
        </p:spPr>
        <p:txBody>
          <a:bodyPr vert="horz" lIns="0" tIns="0" rIns="0" bIns="162526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625279" rtl="0" eaLnBrk="1" latinLnBrk="0" hangingPunct="1">
        <a:lnSpc>
          <a:spcPct val="95000"/>
        </a:lnSpc>
        <a:spcBef>
          <a:spcPct val="0"/>
        </a:spcBef>
        <a:buNone/>
        <a:defRPr sz="100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615126" indent="-615126" algn="l" defTabSz="1625279" rtl="0" eaLnBrk="1" latinLnBrk="0" hangingPunct="1">
        <a:spcBef>
          <a:spcPts val="2130"/>
        </a:spcBef>
        <a:spcAft>
          <a:spcPts val="0"/>
        </a:spcAft>
        <a:buFont typeface="Wingdings" pitchFamily="2" charset="2"/>
        <a:buChar char="§"/>
        <a:defRPr sz="46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851008" indent="-840855" algn="l" defTabSz="1625279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4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2855517" indent="-665914" algn="l" defTabSz="1625279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4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3865673" indent="-609479" algn="l" defTabSz="1625279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43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4875826" indent="-609479" algn="l" defTabSz="1625279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43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8939020" indent="-812636" algn="l" defTabSz="1625279" rtl="0" eaLnBrk="1" latinLnBrk="0" hangingPunct="1">
        <a:spcBef>
          <a:spcPct val="20000"/>
        </a:spcBef>
        <a:buFont typeface="Arial"/>
        <a:buChar char="•"/>
        <a:defRPr sz="7100" kern="1200">
          <a:solidFill>
            <a:schemeClr val="tx1"/>
          </a:solidFill>
          <a:latin typeface="+mn-lt"/>
          <a:ea typeface="+mn-ea"/>
          <a:cs typeface="+mn-cs"/>
        </a:defRPr>
      </a:lvl6pPr>
      <a:lvl7pPr marL="10564295" indent="-812636" algn="l" defTabSz="1625279" rtl="0" eaLnBrk="1" latinLnBrk="0" hangingPunct="1">
        <a:spcBef>
          <a:spcPct val="20000"/>
        </a:spcBef>
        <a:buFont typeface="Arial"/>
        <a:buChar char="•"/>
        <a:defRPr sz="7100" kern="1200">
          <a:solidFill>
            <a:schemeClr val="tx1"/>
          </a:solidFill>
          <a:latin typeface="+mn-lt"/>
          <a:ea typeface="+mn-ea"/>
          <a:cs typeface="+mn-cs"/>
        </a:defRPr>
      </a:lvl7pPr>
      <a:lvl8pPr marL="12189574" indent="-812636" algn="l" defTabSz="1625279" rtl="0" eaLnBrk="1" latinLnBrk="0" hangingPunct="1">
        <a:spcBef>
          <a:spcPct val="20000"/>
        </a:spcBef>
        <a:buFont typeface="Arial"/>
        <a:buChar char="•"/>
        <a:defRPr sz="7100" kern="1200">
          <a:solidFill>
            <a:schemeClr val="tx1"/>
          </a:solidFill>
          <a:latin typeface="+mn-lt"/>
          <a:ea typeface="+mn-ea"/>
          <a:cs typeface="+mn-cs"/>
        </a:defRPr>
      </a:lvl8pPr>
      <a:lvl9pPr marL="13814849" indent="-812636" algn="l" defTabSz="1625279" rtl="0" eaLnBrk="1" latinLnBrk="0" hangingPunct="1">
        <a:spcBef>
          <a:spcPct val="20000"/>
        </a:spcBef>
        <a:buFont typeface="Arial"/>
        <a:buChar char="•"/>
        <a:defRPr sz="7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625279" algn="l" defTabSz="1625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250554" algn="l" defTabSz="1625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4875826" algn="l" defTabSz="1625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4pPr>
      <a:lvl5pPr marL="6501105" algn="l" defTabSz="1625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5pPr>
      <a:lvl6pPr marL="8126380" algn="l" defTabSz="1625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6pPr>
      <a:lvl7pPr marL="9751659" algn="l" defTabSz="1625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7pPr>
      <a:lvl8pPr marL="11376934" algn="l" defTabSz="1625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8pPr>
      <a:lvl9pPr marL="13002210" algn="l" defTabSz="1625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/>
          <p:cNvSpPr>
            <a:spLocks noGrp="1"/>
          </p:cNvSpPr>
          <p:nvPr>
            <p:ph sz="quarter" idx="57"/>
          </p:nvPr>
        </p:nvSpPr>
        <p:spPr>
          <a:xfrm>
            <a:off x="660400" y="15176322"/>
            <a:ext cx="31343600" cy="15417800"/>
          </a:xfrm>
        </p:spPr>
        <p:txBody>
          <a:bodyPr/>
          <a:lstStyle/>
          <a:p>
            <a:endParaRPr lang="en-US" b="1" dirty="0">
              <a:solidFill>
                <a:srgbClr val="00583C"/>
              </a:solidFill>
            </a:endParaRPr>
          </a:p>
          <a:p>
            <a:r>
              <a:rPr lang="en-US" b="1" dirty="0">
                <a:solidFill>
                  <a:srgbClr val="00583C"/>
                </a:solidFill>
              </a:rPr>
              <a:t>Scaled Up Protocol:</a:t>
            </a:r>
            <a:r>
              <a:rPr lang="en-US" b="1" dirty="0"/>
              <a:t> </a:t>
            </a:r>
            <a:r>
              <a:rPr lang="en-US" dirty="0"/>
              <a:t>Expanded program to continuously run up to 12 growth assay experiments </a:t>
            </a:r>
            <a:r>
              <a:rPr lang="en-US" b="1" dirty="0">
                <a:solidFill>
                  <a:srgbClr val="00583C"/>
                </a:solidFill>
              </a:rPr>
              <a:t>(Objective 7) </a:t>
            </a:r>
            <a:r>
              <a:rPr lang="en-US" dirty="0"/>
              <a:t>and developed logic-based workflow to set up and dispose plates </a:t>
            </a:r>
            <a:r>
              <a:rPr lang="en-US" b="1" dirty="0">
                <a:solidFill>
                  <a:srgbClr val="00583C"/>
                </a:solidFill>
              </a:rPr>
              <a:t>(Objective 2)</a:t>
            </a:r>
          </a:p>
          <a:p>
            <a:r>
              <a:rPr lang="en-US" b="1" dirty="0">
                <a:solidFill>
                  <a:srgbClr val="00583C"/>
                </a:solidFill>
              </a:rPr>
              <a:t>Refill Pipette Tips:</a:t>
            </a:r>
            <a:r>
              <a:rPr lang="en-US" b="1" dirty="0"/>
              <a:t> </a:t>
            </a:r>
            <a:r>
              <a:rPr lang="en-US" dirty="0"/>
              <a:t>Created action where computer notifies Hudson Solo liquid handler that tips have been refilled for another run </a:t>
            </a:r>
            <a:r>
              <a:rPr lang="en-US" b="1" dirty="0">
                <a:solidFill>
                  <a:srgbClr val="00583C"/>
                </a:solidFill>
              </a:rPr>
              <a:t>(Objective 1)</a:t>
            </a:r>
          </a:p>
          <a:p>
            <a:r>
              <a:rPr lang="en-US" b="1" dirty="0" err="1">
                <a:solidFill>
                  <a:srgbClr val="00583C"/>
                </a:solidFill>
              </a:rPr>
              <a:t>Hidex</a:t>
            </a:r>
            <a:r>
              <a:rPr lang="en-US" b="1" dirty="0">
                <a:solidFill>
                  <a:srgbClr val="00583C"/>
                </a:solidFill>
              </a:rPr>
              <a:t> Plate: </a:t>
            </a:r>
            <a:r>
              <a:rPr lang="en-US" dirty="0"/>
              <a:t>Debugged </a:t>
            </a:r>
            <a:r>
              <a:rPr lang="en-US" dirty="0" err="1"/>
              <a:t>Hidex</a:t>
            </a:r>
            <a:r>
              <a:rPr lang="en-US" dirty="0"/>
              <a:t> Plate Reader to ensure data collection 12 hours after its first reading </a:t>
            </a:r>
            <a:r>
              <a:rPr lang="en-US" b="1" dirty="0">
                <a:solidFill>
                  <a:srgbClr val="00583C"/>
                </a:solidFill>
              </a:rPr>
              <a:t>(Objective 4) </a:t>
            </a:r>
            <a:endParaRPr lang="en-US" dirty="0">
              <a:solidFill>
                <a:srgbClr val="00583C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sz="2400" b="1" dirty="0">
                <a:solidFill>
                  <a:srgbClr val="00583C"/>
                </a:solidFill>
              </a:rPr>
            </a:br>
            <a:endParaRPr lang="en-US" sz="2400" b="1" dirty="0">
              <a:solidFill>
                <a:srgbClr val="00583C"/>
              </a:solidFill>
            </a:endParaRPr>
          </a:p>
          <a:p>
            <a:r>
              <a:rPr lang="en-US" b="1" dirty="0">
                <a:solidFill>
                  <a:srgbClr val="00583C"/>
                </a:solidFill>
              </a:rPr>
              <a:t>Data Processing: </a:t>
            </a:r>
            <a:r>
              <a:rPr lang="en-US" dirty="0"/>
              <a:t>Read data from Globus Portal to output Excel sheet with growth activity of cell and antibiotic combination</a:t>
            </a:r>
            <a:r>
              <a:rPr lang="en-US" dirty="0">
                <a:solidFill>
                  <a:srgbClr val="00583C"/>
                </a:solidFill>
              </a:rPr>
              <a:t> </a:t>
            </a:r>
            <a:r>
              <a:rPr lang="en-US" b="1" dirty="0">
                <a:solidFill>
                  <a:srgbClr val="00583C"/>
                </a:solidFill>
              </a:rPr>
              <a:t>(Objective 5)</a:t>
            </a:r>
          </a:p>
          <a:p>
            <a:r>
              <a:rPr lang="en-US" b="1" dirty="0">
                <a:solidFill>
                  <a:srgbClr val="00583C"/>
                </a:solidFill>
              </a:rPr>
              <a:t>User Input: </a:t>
            </a:r>
            <a:r>
              <a:rPr lang="en-US" dirty="0"/>
              <a:t>Allowed scientists to determine experiment by importing an Excel template and tracked assay run with barcode ID </a:t>
            </a:r>
            <a:r>
              <a:rPr lang="en-US" b="1" dirty="0">
                <a:solidFill>
                  <a:srgbClr val="00583C"/>
                </a:solidFill>
              </a:rPr>
              <a:t>(Objective 3)</a:t>
            </a:r>
          </a:p>
          <a:p>
            <a:r>
              <a:rPr lang="en-US" b="1" dirty="0">
                <a:solidFill>
                  <a:srgbClr val="00583C"/>
                </a:solidFill>
              </a:rPr>
              <a:t>AI Model</a:t>
            </a:r>
            <a:r>
              <a:rPr lang="en-US" dirty="0">
                <a:solidFill>
                  <a:srgbClr val="00583C"/>
                </a:solidFill>
              </a:rPr>
              <a:t>: </a:t>
            </a:r>
            <a:r>
              <a:rPr lang="en-US" dirty="0"/>
              <a:t>Incorporated an AI model within program that predicts cell and antibiotic concentration with lowest growth activity </a:t>
            </a:r>
            <a:r>
              <a:rPr lang="en-US" b="1" dirty="0">
                <a:solidFill>
                  <a:srgbClr val="00583C"/>
                </a:solidFill>
              </a:rPr>
              <a:t>(Objective 6)</a:t>
            </a:r>
          </a:p>
          <a:p>
            <a:endParaRPr lang="en-US" dirty="0"/>
          </a:p>
        </p:txBody>
      </p:sp>
      <p:sp>
        <p:nvSpPr>
          <p:cNvPr id="78" name="Content Placeholder 77"/>
          <p:cNvSpPr>
            <a:spLocks noGrp="1"/>
          </p:cNvSpPr>
          <p:nvPr>
            <p:ph sz="quarter" idx="44"/>
          </p:nvPr>
        </p:nvSpPr>
        <p:spPr>
          <a:xfrm>
            <a:off x="660399" y="33693326"/>
            <a:ext cx="15236093" cy="7467600"/>
          </a:xfrm>
        </p:spPr>
        <p:txBody>
          <a:bodyPr/>
          <a:lstStyle/>
          <a:p>
            <a:r>
              <a:rPr lang="en-US" dirty="0"/>
              <a:t>Demonstrated the promise of using robots to conduct biological experiments</a:t>
            </a:r>
          </a:p>
          <a:p>
            <a:pPr lvl="1"/>
            <a:r>
              <a:rPr lang="en-US" dirty="0"/>
              <a:t>Minimal contamination in plate delivers reliable results</a:t>
            </a:r>
          </a:p>
          <a:p>
            <a:pPr lvl="1"/>
            <a:r>
              <a:rPr lang="en-US" dirty="0"/>
              <a:t>Experimental program is not limited by time constraints</a:t>
            </a:r>
          </a:p>
          <a:p>
            <a:pPr lvl="1"/>
            <a:r>
              <a:rPr lang="en-US" dirty="0"/>
              <a:t>Program can accommodate more plates with more storage room</a:t>
            </a:r>
          </a:p>
          <a:p>
            <a:r>
              <a:rPr lang="en-US" dirty="0"/>
              <a:t>Artificial Intelligence models can be run within the program to determine antibiotic combinations that will make a cell most susceptible to the drug</a:t>
            </a:r>
          </a:p>
          <a:p>
            <a:r>
              <a:rPr lang="en-US" dirty="0"/>
              <a:t>Automating new protocols is easier because underlying robot actions and program structure are the same</a:t>
            </a:r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56"/>
          </p:nvPr>
        </p:nvSpPr>
        <p:spPr>
          <a:xfrm>
            <a:off x="16637667" y="33693327"/>
            <a:ext cx="15845052" cy="7467600"/>
          </a:xfrm>
        </p:spPr>
        <p:txBody>
          <a:bodyPr/>
          <a:lstStyle/>
          <a:p>
            <a:r>
              <a:rPr lang="en-US" dirty="0"/>
              <a:t>Implementing the growth assay automated workflow as a service for biological researchers at the Argonne National Laboratory </a:t>
            </a:r>
          </a:p>
          <a:p>
            <a:r>
              <a:rPr lang="en-US" dirty="0"/>
              <a:t>Developing the programming application to be easy to use for researchers with a graphic interface</a:t>
            </a:r>
          </a:p>
          <a:p>
            <a:r>
              <a:rPr lang="en-US" dirty="0"/>
              <a:t>Automate other biological experiments such as Golden Gate DNA cloning</a:t>
            </a:r>
          </a:p>
          <a:p>
            <a:r>
              <a:rPr lang="en-US" dirty="0"/>
              <a:t>Incorporate a feature for the program to track the growth of cells every hour, not just 12 hours after the first reading</a:t>
            </a:r>
          </a:p>
          <a:p>
            <a:r>
              <a:rPr lang="en-US" dirty="0"/>
              <a:t>Allow for the Hudson Solo liquid handling protocol to dilute antibiotic and cell concentrations as specified by the researcher, not just factors of 2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58"/>
          </p:nvPr>
        </p:nvSpPr>
        <p:spPr>
          <a:ln>
            <a:solidFill>
              <a:srgbClr val="D4E3DE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583C"/>
                </a:solidFill>
              </a:rPr>
              <a:t>Motivation: </a:t>
            </a:r>
            <a:r>
              <a:rPr lang="en-US" dirty="0"/>
              <a:t>Advancements in automation can transform scientific research by allowing experiments to scale up and run continuously with AI, </a:t>
            </a:r>
            <a:br>
              <a:rPr lang="en-US" dirty="0"/>
            </a:br>
            <a:r>
              <a:rPr lang="en-US" u="sng" dirty="0"/>
              <a:t>but only few fully-automated biological experiments have been conducted</a:t>
            </a:r>
          </a:p>
          <a:p>
            <a:pPr marL="0" indent="0">
              <a:buNone/>
            </a:pPr>
            <a:endParaRPr lang="en-US" sz="600" b="1" dirty="0"/>
          </a:p>
          <a:p>
            <a:r>
              <a:rPr lang="en-US" b="1" dirty="0">
                <a:solidFill>
                  <a:srgbClr val="00583C"/>
                </a:solidFill>
              </a:rPr>
              <a:t>Objective:</a:t>
            </a:r>
            <a:r>
              <a:rPr lang="en-US" b="1" dirty="0"/>
              <a:t> </a:t>
            </a:r>
            <a:r>
              <a:rPr lang="en-US" dirty="0"/>
              <a:t>Run a fully-automated biological growth assay experiment  </a:t>
            </a:r>
          </a:p>
          <a:p>
            <a:pPr marL="1177925" lvl="1" indent="-742950">
              <a:buAutoNum type="arabicPeriod"/>
            </a:pPr>
            <a:r>
              <a:rPr lang="en-US" dirty="0"/>
              <a:t>Create “actions” that allow the computer to send a robot a procedure</a:t>
            </a:r>
          </a:p>
          <a:p>
            <a:pPr marL="1177925" lvl="1" indent="-742950">
              <a:buAutoNum type="arabicPeriod"/>
            </a:pPr>
            <a:r>
              <a:rPr lang="en-US" dirty="0"/>
              <a:t>Incorporate a list of actions to various robots in experiment workflow</a:t>
            </a:r>
          </a:p>
          <a:p>
            <a:pPr marL="1177925" lvl="1" indent="-742950">
              <a:buAutoNum type="arabicPeriod"/>
            </a:pPr>
            <a:r>
              <a:rPr lang="en-US" dirty="0"/>
              <a:t>Run workflows to grow cells and expose them to different concentrations of antibiotic</a:t>
            </a:r>
          </a:p>
          <a:p>
            <a:pPr marL="1177925" lvl="1" indent="-742950">
              <a:buAutoNum type="arabicPeriod"/>
            </a:pPr>
            <a:r>
              <a:rPr lang="en-US" dirty="0"/>
              <a:t>Gather growth data when experiment first starts and 12 hours later and upload it to global portal for scientists to read</a:t>
            </a:r>
          </a:p>
          <a:p>
            <a:pPr marL="1177925" lvl="1" indent="-742950">
              <a:buAutoNum type="arabicPeriod"/>
            </a:pPr>
            <a:r>
              <a:rPr lang="en-US" dirty="0"/>
              <a:t>Process data to determine if cell is susceptible to the antibiotic</a:t>
            </a:r>
          </a:p>
          <a:p>
            <a:pPr marL="1177925" lvl="1" indent="-742950">
              <a:buAutoNum type="arabicPeriod"/>
            </a:pPr>
            <a:r>
              <a:rPr lang="en-US" dirty="0"/>
              <a:t>Train AI model to continuously predict new experiments</a:t>
            </a:r>
          </a:p>
          <a:p>
            <a:pPr marL="1177925" lvl="1" indent="-742950">
              <a:buFont typeface="Arial"/>
              <a:buAutoNum type="arabicPeriod"/>
            </a:pPr>
            <a:r>
              <a:rPr lang="en-US" dirty="0"/>
              <a:t>Expand program &amp; setup to incorporate up to 12 experiments per run</a:t>
            </a:r>
          </a:p>
          <a:p>
            <a:pPr marL="434975" lvl="1" indent="0">
              <a:buNone/>
            </a:pP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Automating growth assay To predict</a:t>
            </a:r>
            <a:br>
              <a:rPr lang="en-US" dirty="0"/>
            </a:br>
            <a:r>
              <a:rPr lang="en-US" dirty="0"/>
              <a:t>cell antibiotic resistance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6"/>
          </p:nvPr>
        </p:nvSpPr>
        <p:spPr>
          <a:xfrm>
            <a:off x="914400" y="4342558"/>
            <a:ext cx="31100713" cy="1449388"/>
          </a:xfrm>
        </p:spPr>
        <p:txBody>
          <a:bodyPr>
            <a:noAutofit/>
          </a:bodyPr>
          <a:lstStyle/>
          <a:p>
            <a:pPr algn="ctr"/>
            <a:r>
              <a:rPr lang="en-US" sz="5000" i="1" dirty="0"/>
              <a:t>Alp Demirtas, Abraham </a:t>
            </a:r>
            <a:r>
              <a:rPr lang="en-US" sz="5000" i="1" dirty="0" err="1"/>
              <a:t>Stroka</a:t>
            </a:r>
            <a:r>
              <a:rPr lang="en-US" sz="5000" i="1" dirty="0"/>
              <a:t>, Casey Stone, and Rafael </a:t>
            </a:r>
            <a:r>
              <a:rPr lang="en-US" sz="5000" i="1" dirty="0" err="1"/>
              <a:t>Vescovi</a:t>
            </a:r>
            <a:endParaRPr lang="en-US" sz="5000" i="1" dirty="0"/>
          </a:p>
          <a:p>
            <a:pPr algn="ctr"/>
            <a:r>
              <a:rPr lang="en-US" dirty="0"/>
              <a:t>Rapid Prototyping Laboratory, Data Science and Learning Division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9"/>
          </p:nvPr>
        </p:nvSpPr>
        <p:spPr>
          <a:xfrm>
            <a:off x="685800" y="39578529"/>
            <a:ext cx="31521400" cy="1320800"/>
          </a:xfrm>
        </p:spPr>
        <p:txBody>
          <a:bodyPr/>
          <a:lstStyle/>
          <a:p>
            <a:r>
              <a:rPr lang="en-US" dirty="0"/>
              <a:t>Dama et al., </a:t>
            </a:r>
            <a:r>
              <a:rPr lang="en-US" i="1" dirty="0" err="1"/>
              <a:t>BacterAI</a:t>
            </a:r>
            <a:r>
              <a:rPr lang="en-US" i="1" dirty="0"/>
              <a:t> maps microbial metabolism without prior knowledge</a:t>
            </a:r>
            <a:r>
              <a:rPr lang="en-US" dirty="0"/>
              <a:t> 2023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>
          <a:xfrm>
            <a:off x="660399" y="33557818"/>
            <a:ext cx="12778623" cy="932196"/>
          </a:xfrm>
        </p:spPr>
        <p:txBody>
          <a:bodyPr/>
          <a:lstStyle/>
          <a:p>
            <a:r>
              <a:rPr lang="en-US" dirty="0">
                <a:solidFill>
                  <a:srgbClr val="00583C"/>
                </a:solidFill>
              </a:rPr>
              <a:t>IMPACT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"/>
          </p:nvPr>
        </p:nvSpPr>
        <p:spPr>
          <a:xfrm>
            <a:off x="660400" y="15530881"/>
            <a:ext cx="31568273" cy="992238"/>
          </a:xfrm>
        </p:spPr>
        <p:txBody>
          <a:bodyPr/>
          <a:lstStyle/>
          <a:p>
            <a:r>
              <a:rPr lang="en-US" dirty="0">
                <a:solidFill>
                  <a:srgbClr val="00583C"/>
                </a:solidFill>
              </a:rPr>
              <a:t>MAJOR ACCOMPLISHMENTS                                                  RESULTS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>
                <a:solidFill>
                  <a:srgbClr val="00583C"/>
                </a:solidFill>
              </a:rPr>
              <a:t>INTRODUCTION</a:t>
            </a:r>
          </a:p>
        </p:txBody>
      </p:sp>
      <p:pic>
        <p:nvPicPr>
          <p:cNvPr id="1028" name="Picture 4" descr="File Syncing Icon 724231">
            <a:extLst>
              <a:ext uri="{FF2B5EF4-FFF2-40B4-BE49-F238E27FC236}">
                <a16:creationId xmlns:a16="http://schemas.microsoft.com/office/drawing/2014/main" id="{55BD8FEB-F3D6-A595-C53A-E46213FCD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3" t="21915" r="20027" b="21416"/>
          <a:stretch/>
        </p:blipFill>
        <p:spPr bwMode="auto">
          <a:xfrm>
            <a:off x="17652239" y="8518198"/>
            <a:ext cx="3377358" cy="316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 Upload Icon 1719082">
            <a:extLst>
              <a:ext uri="{FF2B5EF4-FFF2-40B4-BE49-F238E27FC236}">
                <a16:creationId xmlns:a16="http://schemas.microsoft.com/office/drawing/2014/main" id="{49849C22-8132-9AF9-1E9F-72EC4E47F4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2" t="12766" r="7329" b="9521"/>
          <a:stretch/>
        </p:blipFill>
        <p:spPr bwMode="auto">
          <a:xfrm>
            <a:off x="20407522" y="11731350"/>
            <a:ext cx="3818827" cy="36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xperiment Icon 22264">
            <a:extLst>
              <a:ext uri="{FF2B5EF4-FFF2-40B4-BE49-F238E27FC236}">
                <a16:creationId xmlns:a16="http://schemas.microsoft.com/office/drawing/2014/main" id="{5C848DC7-3342-4BCC-ADAF-28019FEB2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6523" y="7404303"/>
            <a:ext cx="4903234" cy="490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arch Icon 5890119">
            <a:extLst>
              <a:ext uri="{FF2B5EF4-FFF2-40B4-BE49-F238E27FC236}">
                <a16:creationId xmlns:a16="http://schemas.microsoft.com/office/drawing/2014/main" id="{A74D28FD-CE39-6B3F-6971-FD2E079DE0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4" t="13765" r="14521" b="15218"/>
          <a:stretch/>
        </p:blipFill>
        <p:spPr bwMode="auto">
          <a:xfrm>
            <a:off x="25316720" y="11712249"/>
            <a:ext cx="3225165" cy="330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file funnel Icon 614795">
            <a:extLst>
              <a:ext uri="{FF2B5EF4-FFF2-40B4-BE49-F238E27FC236}">
                <a16:creationId xmlns:a16="http://schemas.microsoft.com/office/drawing/2014/main" id="{E9E34014-B431-D9C8-38EA-885B06EB0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0" t="17664" r="22732" b="18410"/>
          <a:stretch/>
        </p:blipFill>
        <p:spPr bwMode="auto">
          <a:xfrm>
            <a:off x="22950599" y="6644262"/>
            <a:ext cx="2852024" cy="331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issue Culture Plate Icon 1702278">
            <a:extLst>
              <a:ext uri="{FF2B5EF4-FFF2-40B4-BE49-F238E27FC236}">
                <a16:creationId xmlns:a16="http://schemas.microsoft.com/office/drawing/2014/main" id="{0CF6C20B-4035-063C-47AD-8F7FCCEE51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0" t="27577" r="15839" b="26570"/>
          <a:stretch/>
        </p:blipFill>
        <p:spPr bwMode="auto">
          <a:xfrm>
            <a:off x="25919870" y="12708114"/>
            <a:ext cx="1568039" cy="106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6CF31461-CBAE-AE67-D051-06881AB67BBA}"/>
              </a:ext>
            </a:extLst>
          </p:cNvPr>
          <p:cNvCxnSpPr>
            <a:cxnSpLocks/>
          </p:cNvCxnSpPr>
          <p:nvPr/>
        </p:nvCxnSpPr>
        <p:spPr>
          <a:xfrm rot="5400000">
            <a:off x="27796879" y="12513794"/>
            <a:ext cx="1207753" cy="619388"/>
          </a:xfrm>
          <a:prstGeom prst="curvedConnector3">
            <a:avLst>
              <a:gd name="adj1" fmla="val 50000"/>
            </a:avLst>
          </a:prstGeom>
          <a:ln w="254000">
            <a:solidFill>
              <a:srgbClr val="00583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58168D84-9DDF-C80E-A4EE-1EA9B5EA7BB2}"/>
              </a:ext>
            </a:extLst>
          </p:cNvPr>
          <p:cNvCxnSpPr>
            <a:cxnSpLocks/>
          </p:cNvCxnSpPr>
          <p:nvPr/>
        </p:nvCxnSpPr>
        <p:spPr>
          <a:xfrm rot="10800000">
            <a:off x="23849217" y="13429449"/>
            <a:ext cx="1419970" cy="12700"/>
          </a:xfrm>
          <a:prstGeom prst="curvedConnector3">
            <a:avLst>
              <a:gd name="adj1" fmla="val 50000"/>
            </a:avLst>
          </a:prstGeom>
          <a:ln w="254000">
            <a:solidFill>
              <a:srgbClr val="00583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29B2AAD4-C3DD-BE24-69F4-1CC0085DFDAD}"/>
              </a:ext>
            </a:extLst>
          </p:cNvPr>
          <p:cNvCxnSpPr>
            <a:cxnSpLocks/>
          </p:cNvCxnSpPr>
          <p:nvPr/>
        </p:nvCxnSpPr>
        <p:spPr>
          <a:xfrm rot="10800000">
            <a:off x="19340918" y="12155607"/>
            <a:ext cx="1042838" cy="1248812"/>
          </a:xfrm>
          <a:prstGeom prst="curvedConnector2">
            <a:avLst/>
          </a:prstGeom>
          <a:ln w="254000">
            <a:solidFill>
              <a:srgbClr val="00583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BE1A9FA7-7150-0DF3-004C-E21E8E75942C}"/>
              </a:ext>
            </a:extLst>
          </p:cNvPr>
          <p:cNvCxnSpPr>
            <a:cxnSpLocks/>
            <a:stCxn id="1028" idx="0"/>
          </p:cNvCxnSpPr>
          <p:nvPr/>
        </p:nvCxnSpPr>
        <p:spPr>
          <a:xfrm rot="5400000" flipH="1" flipV="1">
            <a:off x="21012524" y="6513880"/>
            <a:ext cx="332712" cy="3675924"/>
          </a:xfrm>
          <a:prstGeom prst="curvedConnector2">
            <a:avLst/>
          </a:prstGeom>
          <a:ln w="254000">
            <a:solidFill>
              <a:srgbClr val="00583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B4F16ABF-FDED-3049-A0AA-5490F0AE9E18}"/>
              </a:ext>
            </a:extLst>
          </p:cNvPr>
          <p:cNvCxnSpPr>
            <a:cxnSpLocks/>
          </p:cNvCxnSpPr>
          <p:nvPr/>
        </p:nvCxnSpPr>
        <p:spPr>
          <a:xfrm>
            <a:off x="25802623" y="8106765"/>
            <a:ext cx="1685286" cy="1007892"/>
          </a:xfrm>
          <a:prstGeom prst="curvedConnector3">
            <a:avLst>
              <a:gd name="adj1" fmla="val 70052"/>
            </a:avLst>
          </a:prstGeom>
          <a:ln w="254000">
            <a:solidFill>
              <a:srgbClr val="00583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40B-2D4E-5418-9F66-2AFA3E8854D1}"/>
              </a:ext>
            </a:extLst>
          </p:cNvPr>
          <p:cNvSpPr txBox="1"/>
          <p:nvPr/>
        </p:nvSpPr>
        <p:spPr>
          <a:xfrm>
            <a:off x="17712787" y="11500453"/>
            <a:ext cx="33773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583C"/>
                </a:solidFill>
              </a:rPr>
              <a:t>Update AI Model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13B5690-12B9-CBB0-8CB6-51FB22A3E022}"/>
              </a:ext>
            </a:extLst>
          </p:cNvPr>
          <p:cNvSpPr txBox="1"/>
          <p:nvPr/>
        </p:nvSpPr>
        <p:spPr>
          <a:xfrm>
            <a:off x="25485284" y="14813733"/>
            <a:ext cx="32251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583C"/>
                </a:solidFill>
              </a:rPr>
              <a:t>Analyze Results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6098452-97F1-5954-DE11-5E014CD80013}"/>
              </a:ext>
            </a:extLst>
          </p:cNvPr>
          <p:cNvSpPr txBox="1"/>
          <p:nvPr/>
        </p:nvSpPr>
        <p:spPr>
          <a:xfrm>
            <a:off x="19695815" y="14946178"/>
            <a:ext cx="477206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583C"/>
                </a:solidFill>
              </a:rPr>
              <a:t>Process Data from Portal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CFAD36D-5260-A788-5323-454B293D20F3}"/>
              </a:ext>
            </a:extLst>
          </p:cNvPr>
          <p:cNvSpPr txBox="1"/>
          <p:nvPr/>
        </p:nvSpPr>
        <p:spPr>
          <a:xfrm>
            <a:off x="22522067" y="9817705"/>
            <a:ext cx="45521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583C"/>
                </a:solidFill>
              </a:rPr>
              <a:t>Query Experiment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3A0CF8-5B26-7DDB-2109-BCFDE41BA1AD}"/>
              </a:ext>
            </a:extLst>
          </p:cNvPr>
          <p:cNvSpPr txBox="1"/>
          <p:nvPr/>
        </p:nvSpPr>
        <p:spPr>
          <a:xfrm>
            <a:off x="25920443" y="11512945"/>
            <a:ext cx="62562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583C"/>
                </a:solidFill>
              </a:rPr>
              <a:t>Perform Automated Experiment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0685E7B1-4999-2933-6104-B841EB1AE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8968" y="29932288"/>
            <a:ext cx="7337226" cy="2670873"/>
          </a:xfrm>
          <a:prstGeom prst="rect">
            <a:avLst/>
          </a:prstGeom>
          <a:ln w="76200">
            <a:solidFill>
              <a:srgbClr val="00583C"/>
            </a:solidFill>
          </a:ln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14D89A6A-B716-C58A-6B0A-297E95FDE6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459" y="29519905"/>
            <a:ext cx="6108450" cy="3116267"/>
          </a:xfrm>
          <a:prstGeom prst="rect">
            <a:avLst/>
          </a:prstGeom>
          <a:ln w="76200">
            <a:solidFill>
              <a:srgbClr val="00583C"/>
            </a:solidFill>
          </a:ln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50E8C26-7C51-6C07-FB8B-BF22B4E5C080}"/>
              </a:ext>
            </a:extLst>
          </p:cNvPr>
          <p:cNvSpPr txBox="1"/>
          <p:nvPr/>
        </p:nvSpPr>
        <p:spPr>
          <a:xfrm>
            <a:off x="751700" y="32774292"/>
            <a:ext cx="16668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Online Portal Where Results are Uploaded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342393B-EF18-F767-5832-7FEF5D9A16F1}"/>
              </a:ext>
            </a:extLst>
          </p:cNvPr>
          <p:cNvSpPr txBox="1"/>
          <p:nvPr/>
        </p:nvSpPr>
        <p:spPr>
          <a:xfrm>
            <a:off x="8013888" y="32771472"/>
            <a:ext cx="9003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Excel Submission Form to Run Experiments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7DF07019-2BAF-5405-46E5-7C54E85A3B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52665" y="25982084"/>
            <a:ext cx="15049355" cy="6285971"/>
          </a:xfrm>
          <a:prstGeom prst="rect">
            <a:avLst/>
          </a:prstGeom>
          <a:ln w="76200">
            <a:solidFill>
              <a:srgbClr val="00583C"/>
            </a:solidFill>
          </a:ln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C0A6F410-700E-6724-4F0B-13F386A96917}"/>
              </a:ext>
            </a:extLst>
          </p:cNvPr>
          <p:cNvSpPr txBox="1"/>
          <p:nvPr/>
        </p:nvSpPr>
        <p:spPr>
          <a:xfrm>
            <a:off x="16810120" y="24408928"/>
            <a:ext cx="153231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583C"/>
                </a:solidFill>
              </a:rPr>
              <a:t>Figure 1.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demonstrates the change in growth activity, the difference between absorbance value at T12 and T0 readings. As antibiotic concentration increases, cell growth decreases. The cell is susceptible to the antibiotic.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E4C6909-420D-5CA8-7FAE-BB0514CA1DEB}"/>
              </a:ext>
            </a:extLst>
          </p:cNvPr>
          <p:cNvSpPr txBox="1"/>
          <p:nvPr/>
        </p:nvSpPr>
        <p:spPr>
          <a:xfrm>
            <a:off x="16935626" y="32393255"/>
            <a:ext cx="153231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583C"/>
                </a:solidFill>
              </a:rPr>
              <a:t>Figure 2.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demonstrates the growth activity of the negative control, a blank row with no cells. Since the growth activity of the blank is 1% or less than the activity of its respective column, there is minimal contamination.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A72653-EDE2-9AB7-E1E6-19F3BC36E8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404365" y="3156178"/>
            <a:ext cx="2853782" cy="2853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244131-2D48-3C5B-0BE9-E307FBAB3E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36578" y="20766042"/>
            <a:ext cx="5711850" cy="4283888"/>
          </a:xfrm>
          <a:prstGeom prst="rect">
            <a:avLst/>
          </a:prstGeom>
          <a:ln w="76200">
            <a:solidFill>
              <a:srgbClr val="00583C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C80EAA-FF83-3E1E-0186-3FCF3E6ADF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67621" y="20766042"/>
            <a:ext cx="5711851" cy="4283888"/>
          </a:xfrm>
          <a:prstGeom prst="rect">
            <a:avLst/>
          </a:prstGeom>
          <a:ln w="76200">
            <a:solidFill>
              <a:srgbClr val="00583C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E09FAC-4636-2905-12DE-87494E498D82}"/>
              </a:ext>
            </a:extLst>
          </p:cNvPr>
          <p:cNvSpPr txBox="1"/>
          <p:nvPr/>
        </p:nvSpPr>
        <p:spPr>
          <a:xfrm>
            <a:off x="751700" y="25230805"/>
            <a:ext cx="7881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Hudson Solo Robot Performing Liquid Handling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4ED5BB-114C-E00F-075D-4B8593D664AD}"/>
              </a:ext>
            </a:extLst>
          </p:cNvPr>
          <p:cNvSpPr txBox="1"/>
          <p:nvPr/>
        </p:nvSpPr>
        <p:spPr>
          <a:xfrm>
            <a:off x="8633306" y="25239925"/>
            <a:ext cx="7881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 err="1"/>
              <a:t>PlateCrane</a:t>
            </a:r>
            <a:r>
              <a:rPr lang="en-US" sz="2800" i="1" dirty="0"/>
              <a:t> Robot Arm Moving Plate into </a:t>
            </a:r>
            <a:r>
              <a:rPr lang="en-US" sz="2800" i="1" dirty="0" err="1"/>
              <a:t>Hidex</a:t>
            </a:r>
            <a:endParaRPr lang="en-US" sz="2800" i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D4FFEA-50D0-0447-51B1-E42B8A4276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10120" y="16659871"/>
            <a:ext cx="15323188" cy="7615808"/>
          </a:xfrm>
          <a:prstGeom prst="rect">
            <a:avLst/>
          </a:prstGeom>
          <a:ln w="76200">
            <a:solidFill>
              <a:srgbClr val="00583C"/>
            </a:solidFill>
          </a:ln>
        </p:spPr>
      </p:pic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7CECB28-DCB0-3BE5-7DD3-5EF07ECF6238}"/>
              </a:ext>
            </a:extLst>
          </p:cNvPr>
          <p:cNvSpPr txBox="1">
            <a:spLocks/>
          </p:cNvSpPr>
          <p:nvPr/>
        </p:nvSpPr>
        <p:spPr>
          <a:xfrm>
            <a:off x="16290766" y="33549671"/>
            <a:ext cx="18151770" cy="932196"/>
          </a:xfrm>
          <a:prstGeom prst="rect">
            <a:avLst/>
          </a:prstGeom>
          <a:noFill/>
        </p:spPr>
        <p:txBody>
          <a:bodyPr vert="horz" lIns="365760" tIns="182880" rIns="91440" bIns="45720" rtlCol="0" anchor="t" anchorCtr="0">
            <a:noAutofit/>
          </a:bodyPr>
          <a:lstStyle>
            <a:lvl1pPr marL="0" indent="0" algn="l" defTabSz="1625279" rtl="0" eaLnBrk="1" latinLnBrk="0" hangingPunct="1">
              <a:spcBef>
                <a:spcPts val="2130"/>
              </a:spcBef>
              <a:spcAft>
                <a:spcPts val="0"/>
              </a:spcAft>
              <a:buFont typeface="Wingdings" pitchFamily="2" charset="2"/>
              <a:buNone/>
              <a:defRPr sz="4400" b="1" kern="1200" baseline="0">
                <a:solidFill>
                  <a:srgbClr val="232425"/>
                </a:solidFill>
                <a:latin typeface="+mn-lt"/>
                <a:ea typeface="+mn-ea"/>
                <a:cs typeface="+mn-cs"/>
              </a:defRPr>
            </a:lvl1pPr>
            <a:lvl2pPr marL="1010153" indent="0" algn="l" defTabSz="1625279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3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189603" indent="0" algn="l" defTabSz="1625279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3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256194" indent="0" algn="l" defTabSz="1625279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3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266347" indent="0" algn="l" defTabSz="1625279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3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8939020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64295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89574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814849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583C"/>
                </a:solidFill>
              </a:rPr>
              <a:t>FUTURE DIRECTIONS</a:t>
            </a:r>
            <a:endParaRPr lang="en-US" dirty="0">
              <a:solidFill>
                <a:srgbClr val="0058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74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resentation_4x3 1-11-16">
  <a:themeElements>
    <a:clrScheme name="Argonne Scientific Posters">
      <a:dk1>
        <a:srgbClr val="47484A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presentation_4x3 1-11-16</Template>
  <TotalTime>3507</TotalTime>
  <Words>613</Words>
  <Application>Microsoft Office PowerPoint</Application>
  <PresentationFormat>Custom</PresentationFormat>
  <Paragraphs>56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Wingdings</vt:lpstr>
      <vt:lpstr>presentation_4x3 1-11-16</vt:lpstr>
      <vt:lpstr>Automating growth assay To predict cell antibiotic resistance </vt:lpstr>
    </vt:vector>
  </TitlesOfParts>
  <Company>M7Graphics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MJ</dc:creator>
  <cp:lastModifiedBy>Alp Demirtas</cp:lastModifiedBy>
  <cp:revision>216</cp:revision>
  <cp:lastPrinted>2017-11-10T15:06:27Z</cp:lastPrinted>
  <dcterms:created xsi:type="dcterms:W3CDTF">2016-01-12T15:59:02Z</dcterms:created>
  <dcterms:modified xsi:type="dcterms:W3CDTF">2023-07-20T16:05:32Z</dcterms:modified>
</cp:coreProperties>
</file>